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753" r:id="rId1"/>
  </p:sldMasterIdLst>
  <p:sldIdLst>
    <p:sldId id="257" r:id="rId2"/>
    <p:sldId id="256" r:id="rId3"/>
    <p:sldId id="290" r:id="rId4"/>
    <p:sldId id="270" r:id="rId5"/>
    <p:sldId id="299" r:id="rId6"/>
    <p:sldId id="302" r:id="rId7"/>
    <p:sldId id="303" r:id="rId8"/>
    <p:sldId id="304" r:id="rId9"/>
    <p:sldId id="305" r:id="rId10"/>
    <p:sldId id="279" r:id="rId11"/>
    <p:sldId id="306" r:id="rId12"/>
    <p:sldId id="307" r:id="rId13"/>
    <p:sldId id="308" r:id="rId14"/>
    <p:sldId id="294" r:id="rId15"/>
    <p:sldId id="272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05" autoAdjust="0"/>
  </p:normalViewPr>
  <p:slideViewPr>
    <p:cSldViewPr>
      <p:cViewPr>
        <p:scale>
          <a:sx n="91" d="100"/>
          <a:sy n="91" d="100"/>
        </p:scale>
        <p:origin x="-702" y="360"/>
      </p:cViewPr>
      <p:guideLst>
        <p:guide orient="horz" pos="2159"/>
        <p:guide pos="2880"/>
      </p:guideLst>
    </p:cSldViewPr>
  </p:slideViewPr>
  <p:outlineViewPr>
    <p:cViewPr>
      <p:scale>
        <a:sx n="33" d="100"/>
        <a:sy n="33" d="100"/>
      </p:scale>
      <p:origin x="0" y="581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4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newsflash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newsflash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newsflash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и текст" type="tx" preserve="1" userDrawn="1">
  <p:cSld name="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defRPr/>
            </a:pPr>
            <a:r>
              <a:rPr lang="ru-RU" altLang="en-US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>
              <a:defRPr/>
            </a:pPr>
            <a:r>
              <a:rPr lang="ru-RU" altLang="en-US"/>
              <a:t>Образец текста</a:t>
            </a:r>
          </a:p>
          <a:p>
            <a:pPr lvl="1">
              <a:defRPr/>
            </a:pPr>
            <a:r>
              <a:rPr lang="ru-RU" altLang="en-US"/>
              <a:t>Второй уровень</a:t>
            </a:r>
          </a:p>
          <a:p>
            <a:pPr lvl="2">
              <a:defRPr/>
            </a:pPr>
            <a:r>
              <a:rPr lang="ru-RU" altLang="en-US"/>
              <a:t>Третий уровень</a:t>
            </a:r>
          </a:p>
          <a:p>
            <a:pPr lvl="3">
              <a:defRPr/>
            </a:pPr>
            <a:r>
              <a:rPr lang="ru-RU" altLang="en-US"/>
              <a:t>Четвертый уровень</a:t>
            </a:r>
          </a:p>
          <a:p>
            <a:pPr lvl="4">
              <a:defRPr/>
            </a:pPr>
            <a:r>
              <a:rPr lang="ru-RU" altLang="en-US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fld id="{1A3D5110-9FE0-496F-B26A-071D02F2DE37}" type="datetime1">
              <a:rPr lang="ru-RU" altLang="en-US"/>
              <a:pPr lvl="0">
                <a:defRPr/>
              </a:pPr>
              <a:t>11.09.2022</a:t>
            </a:fld>
            <a:endParaRPr lang="ru-RU" alt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endParaRPr lang="ru-RU" alt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AD22CD3B-FDDF-4998-970C-76E6E0BEC65F}" type="slidenum">
              <a:rPr lang="ru-RU" altLang="en-US"/>
              <a:pPr lvl="0"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newsflash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newsfla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newsfla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11.09.2022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newsfla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11.09.2022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newsfla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11.09.2022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newsfla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newsfla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newsflash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Тема Office"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anchor="ctr">
            <a:normAutofit/>
          </a:bodyPr>
          <a:lstStyle/>
          <a:p>
            <a:pPr lvl="0">
              <a:defRPr/>
            </a:pPr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>
            <a:normAutofit/>
          </a:bodyPr>
          <a:lstStyle/>
          <a:p>
            <a:pPr lvl="0">
              <a:defRPr/>
            </a:pPr>
            <a:r>
              <a:rPr lang="ru-RU"/>
              <a:t>Образец текста</a:t>
            </a:r>
          </a:p>
          <a:p>
            <a:pPr lvl="1">
              <a:defRPr/>
            </a:pPr>
            <a:r>
              <a:rPr lang="ru-RU"/>
              <a:t>Второй уровень</a:t>
            </a:r>
          </a:p>
          <a:p>
            <a:pPr lvl="2">
              <a:defRPr/>
            </a:pPr>
            <a:r>
              <a:rPr lang="ru-RU"/>
              <a:t>Третий уровень</a:t>
            </a:r>
          </a:p>
          <a:p>
            <a:pPr lvl="3">
              <a:defRPr/>
            </a:pPr>
            <a:r>
              <a:rPr lang="ru-RU"/>
              <a:t>Четвертый уровень</a:t>
            </a:r>
          </a:p>
          <a:p>
            <a:pPr lvl="4">
              <a:defRPr/>
            </a:pPr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vl="0">
              <a:defRPr/>
            </a:pPr>
            <a:fld id="{5B106E36-FD25-4E2D-B0AA-010F637433A0}" type="datetime1">
              <a:rPr lang="ru-RU"/>
              <a:pPr lvl="0">
                <a:defRPr/>
              </a:pPr>
              <a:t>11.09.2022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vl="0">
              <a:defRPr/>
            </a:pPr>
            <a:endParaRPr lang="ru-RU" alt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vl="0">
              <a:defRPr/>
            </a:pPr>
            <a:fld id="{725C68B6-61C2-468F-89AB-4B9F7531AA68}" type="slidenum">
              <a:rPr lang="ru-RU"/>
              <a:pPr lvl="0"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1" r:id="rId1"/>
    <p:sldLayoutId id="2147483742" r:id="rId2"/>
    <p:sldLayoutId id="2147483743" r:id="rId3"/>
    <p:sldLayoutId id="2147483744" r:id="rId4"/>
    <p:sldLayoutId id="2147483745" r:id="rId5"/>
    <p:sldLayoutId id="2147483746" r:id="rId6"/>
    <p:sldLayoutId id="2147483747" r:id="rId7"/>
    <p:sldLayoutId id="2147483748" r:id="rId8"/>
    <p:sldLayoutId id="2147483749" r:id="rId9"/>
    <p:sldLayoutId id="2147483750" r:id="rId10"/>
    <p:sldLayoutId id="2147483751" r:id="rId11"/>
    <p:sldLayoutId id="2147483752" r:id="rId12"/>
  </p:sldLayoutIdLst>
  <p:transition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10390" y="-28168"/>
            <a:ext cx="6840760" cy="56015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000" b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b="1" dirty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средняя группа 24</a:t>
            </a:r>
          </a:p>
          <a:p>
            <a:pPr algn="ctr"/>
            <a:endParaRPr lang="ru-RU" sz="2800" b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800" b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РОДИТЕЛЬСКОЕ СОБРАНИЕ </a:t>
            </a:r>
          </a:p>
          <a:p>
            <a:endParaRPr lang="ru-RU" sz="2000" b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ТЕМА</a:t>
            </a: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3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Организационное родительское собрание. </a:t>
            </a:r>
            <a:endParaRPr lang="ru-RU" sz="2300" b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000" b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000" b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0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000" b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000" b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0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Воспитатели: </a:t>
            </a:r>
            <a:endParaRPr lang="ru-RU" b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Юркова Анастасия Владимировна</a:t>
            </a:r>
          </a:p>
          <a:p>
            <a:pPr algn="ctr"/>
            <a:r>
              <a:rPr lang="ru-RU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</a:t>
            </a:r>
            <a:r>
              <a:rPr lang="ru-RU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Насыртдинова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Наиля </a:t>
            </a:r>
            <a:r>
              <a:rPr lang="ru-RU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Азатовна</a:t>
            </a:r>
            <a:endParaRPr lang="ru-RU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Овал 7"/>
          <p:cNvSpPr/>
          <p:nvPr/>
        </p:nvSpPr>
        <p:spPr>
          <a:xfrm>
            <a:off x="323528" y="332980"/>
            <a:ext cx="2200624" cy="1730553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3 занятия по физкультуре</a:t>
            </a:r>
            <a:endParaRPr lang="ru-RU" sz="20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6517649" y="399812"/>
            <a:ext cx="2302823" cy="1663721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 занятие 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 развитию речи</a:t>
            </a:r>
          </a:p>
        </p:txBody>
      </p:sp>
      <p:sp>
        <p:nvSpPr>
          <p:cNvPr id="14" name="Овал 13"/>
          <p:cNvSpPr/>
          <p:nvPr/>
        </p:nvSpPr>
        <p:spPr>
          <a:xfrm>
            <a:off x="6378711" y="2248363"/>
            <a:ext cx="2568745" cy="216024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 занятие по ознакомлению 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 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окружающим миром</a:t>
            </a:r>
            <a:endParaRPr lang="ru-RU" sz="20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Овал 14"/>
          <p:cNvSpPr/>
          <p:nvPr/>
        </p:nvSpPr>
        <p:spPr>
          <a:xfrm>
            <a:off x="279257" y="3933056"/>
            <a:ext cx="2421538" cy="144016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занятие 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 математике</a:t>
            </a:r>
          </a:p>
        </p:txBody>
      </p:sp>
      <p:sp>
        <p:nvSpPr>
          <p:cNvPr id="16" name="Овал 15"/>
          <p:cNvSpPr/>
          <p:nvPr/>
        </p:nvSpPr>
        <p:spPr>
          <a:xfrm>
            <a:off x="133699" y="2226509"/>
            <a:ext cx="2088232" cy="1584176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 занятия музыкой</a:t>
            </a:r>
          </a:p>
        </p:txBody>
      </p:sp>
      <p:sp>
        <p:nvSpPr>
          <p:cNvPr id="17" name="Стрелка влево 16"/>
          <p:cNvSpPr/>
          <p:nvPr/>
        </p:nvSpPr>
        <p:spPr>
          <a:xfrm rot="2153901">
            <a:off x="2448767" y="1318679"/>
            <a:ext cx="504056" cy="2880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трелка влево 17"/>
          <p:cNvSpPr/>
          <p:nvPr/>
        </p:nvSpPr>
        <p:spPr>
          <a:xfrm rot="9661408">
            <a:off x="5900395" y="1342155"/>
            <a:ext cx="648072" cy="36004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трелка влево 18"/>
          <p:cNvSpPr/>
          <p:nvPr/>
        </p:nvSpPr>
        <p:spPr>
          <a:xfrm rot="19549419">
            <a:off x="2523113" y="3889054"/>
            <a:ext cx="817685" cy="276523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Стрелка влево 19"/>
          <p:cNvSpPr/>
          <p:nvPr/>
        </p:nvSpPr>
        <p:spPr>
          <a:xfrm rot="20672243">
            <a:off x="2272125" y="2810170"/>
            <a:ext cx="504056" cy="2880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Стрелка влево 20"/>
          <p:cNvSpPr/>
          <p:nvPr/>
        </p:nvSpPr>
        <p:spPr>
          <a:xfrm rot="12080672">
            <a:off x="6126683" y="2906613"/>
            <a:ext cx="504056" cy="2880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2805455" y="4289152"/>
            <a:ext cx="2198593" cy="144016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 занятие по рисованию</a:t>
            </a:r>
            <a:endParaRPr lang="ru-RU" sz="20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Стрелка влево 22"/>
          <p:cNvSpPr/>
          <p:nvPr/>
        </p:nvSpPr>
        <p:spPr>
          <a:xfrm rot="16426749">
            <a:off x="3808238" y="4087307"/>
            <a:ext cx="504056" cy="28092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Овал 23"/>
          <p:cNvSpPr/>
          <p:nvPr/>
        </p:nvSpPr>
        <p:spPr>
          <a:xfrm>
            <a:off x="5096162" y="4243033"/>
            <a:ext cx="2198593" cy="144016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 занятие по лепке или аппликации</a:t>
            </a:r>
            <a:endParaRPr lang="ru-RU" sz="20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Стрелка влево 24"/>
          <p:cNvSpPr/>
          <p:nvPr/>
        </p:nvSpPr>
        <p:spPr>
          <a:xfrm rot="14860646">
            <a:off x="5348228" y="3929849"/>
            <a:ext cx="504056" cy="2880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Овал 25"/>
          <p:cNvSpPr/>
          <p:nvPr/>
        </p:nvSpPr>
        <p:spPr>
          <a:xfrm>
            <a:off x="2595938" y="836712"/>
            <a:ext cx="3744416" cy="3348371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Организация образовательного процесса в средней 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группе</a:t>
            </a:r>
          </a:p>
          <a:p>
            <a:pPr algn="ctr"/>
            <a:r>
              <a:rPr lang="ru-RU" sz="2400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600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10 занятий по 20 минут</a:t>
            </a:r>
            <a:r>
              <a:rPr lang="ru-RU" sz="2400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sz="2400" b="1" i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/>
          </a:p>
        </p:txBody>
      </p:sp>
    </p:spTree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altLang="en-US" sz="3200" b="1" dirty="0">
                <a:solidFill>
                  <a:schemeClr val="accent1"/>
                </a:solidFill>
              </a:rPr>
              <a:t>Дополнительные платные услуги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68760"/>
            <a:ext cx="8229600" cy="4857403"/>
          </a:xfrm>
        </p:spPr>
        <p:txBody>
          <a:bodyPr/>
          <a:lstStyle/>
          <a:p>
            <a:pPr>
              <a:defRPr/>
            </a:pPr>
            <a:r>
              <a:rPr lang="ru-RU" altLang="en-US" dirty="0">
                <a:solidFill>
                  <a:schemeClr val="accent1"/>
                </a:solidFill>
              </a:rPr>
              <a:t>Кислородный коктейль</a:t>
            </a:r>
          </a:p>
          <a:p>
            <a:pPr>
              <a:defRPr/>
            </a:pPr>
            <a:r>
              <a:rPr lang="ru-RU" altLang="en-US" dirty="0">
                <a:solidFill>
                  <a:schemeClr val="accent1"/>
                </a:solidFill>
              </a:rPr>
              <a:t>Соляная пещера</a:t>
            </a:r>
          </a:p>
          <a:p>
            <a:pPr>
              <a:defRPr/>
            </a:pPr>
            <a:r>
              <a:rPr lang="ru-RU" altLang="en-US" dirty="0">
                <a:solidFill>
                  <a:schemeClr val="accent1"/>
                </a:solidFill>
              </a:rPr>
              <a:t>Волшебство солнца и солевых кристаллов</a:t>
            </a:r>
          </a:p>
          <a:p>
            <a:pPr>
              <a:defRPr/>
            </a:pPr>
            <a:r>
              <a:rPr lang="ru-RU" altLang="en-US" dirty="0">
                <a:solidFill>
                  <a:schemeClr val="accent1"/>
                </a:solidFill>
              </a:rPr>
              <a:t>Театральные ступеньки</a:t>
            </a:r>
          </a:p>
          <a:p>
            <a:pPr>
              <a:defRPr/>
            </a:pPr>
            <a:r>
              <a:rPr lang="ru-RU" altLang="en-US" dirty="0">
                <a:solidFill>
                  <a:schemeClr val="accent1"/>
                </a:solidFill>
              </a:rPr>
              <a:t>Фантазия</a:t>
            </a:r>
          </a:p>
          <a:p>
            <a:pPr>
              <a:defRPr/>
            </a:pPr>
            <a:r>
              <a:rPr lang="ru-RU" altLang="en-US" dirty="0">
                <a:solidFill>
                  <a:schemeClr val="accent1"/>
                </a:solidFill>
              </a:rPr>
              <a:t>Проведение праздника для ребенка</a:t>
            </a:r>
          </a:p>
        </p:txBody>
      </p:sp>
    </p:spTree>
  </p:cSld>
  <p:clrMapOvr>
    <a:masterClrMapping/>
  </p:clrMapOvr>
  <p:transition spd="med">
    <p:newsflash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026570"/>
          </a:xfrm>
        </p:spPr>
        <p:txBody>
          <a:bodyPr/>
          <a:lstStyle/>
          <a:p>
            <a:pPr>
              <a:defRPr/>
            </a:pPr>
            <a:endParaRPr lang="ru-RU" altLang="en-US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ransition spd="med">
    <p:newsflash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altLang="en-US" sz="2800" b="1">
                <a:solidFill>
                  <a:srgbClr val="FF0000"/>
                </a:solidFill>
              </a:rPr>
              <a:t>Памятка по пожарной безопасности для родителей 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8229600" cy="4929411"/>
          </a:xfrm>
        </p:spPr>
        <p:txBody>
          <a:bodyPr/>
          <a:lstStyle/>
          <a:p>
            <a:pPr>
              <a:defRPr/>
            </a:pPr>
            <a:r>
              <a:rPr lang="ru-RU" altLang="en-US" sz="2000" dirty="0">
                <a:solidFill>
                  <a:schemeClr val="accent1"/>
                </a:solidFill>
              </a:rPr>
              <a:t>Не оставляйте детей одних без присмотра</a:t>
            </a:r>
            <a:r>
              <a:rPr lang="en-US" altLang="ru-RU" sz="2000" dirty="0">
                <a:solidFill>
                  <a:schemeClr val="accent1"/>
                </a:solidFill>
              </a:rPr>
              <a:t>!</a:t>
            </a:r>
          </a:p>
          <a:p>
            <a:pPr>
              <a:defRPr/>
            </a:pPr>
            <a:r>
              <a:rPr lang="ru-RU" altLang="en-US" sz="2000" dirty="0">
                <a:solidFill>
                  <a:schemeClr val="accent1"/>
                </a:solidFill>
              </a:rPr>
              <a:t>Не позволяйте детям играть со спичками</a:t>
            </a:r>
            <a:r>
              <a:rPr lang="en-US" altLang="ru-RU" sz="2000" dirty="0">
                <a:solidFill>
                  <a:schemeClr val="accent1"/>
                </a:solidFill>
              </a:rPr>
              <a:t>!</a:t>
            </a:r>
          </a:p>
          <a:p>
            <a:pPr>
              <a:defRPr/>
            </a:pPr>
            <a:r>
              <a:rPr lang="ru-RU" altLang="en-US" sz="2000" dirty="0">
                <a:solidFill>
                  <a:schemeClr val="accent1"/>
                </a:solidFill>
              </a:rPr>
              <a:t>Не разводите костры</a:t>
            </a:r>
            <a:r>
              <a:rPr lang="en-US" altLang="ru-RU" sz="2000" dirty="0">
                <a:solidFill>
                  <a:schemeClr val="accent1"/>
                </a:solidFill>
              </a:rPr>
              <a:t>,</a:t>
            </a:r>
            <a:r>
              <a:rPr lang="ru-RU" altLang="en-US" sz="2000" dirty="0">
                <a:solidFill>
                  <a:schemeClr val="accent1"/>
                </a:solidFill>
              </a:rPr>
              <a:t> не жгите траву вблизи строений</a:t>
            </a:r>
            <a:r>
              <a:rPr lang="en-US" altLang="ru-RU" sz="2000" dirty="0">
                <a:solidFill>
                  <a:schemeClr val="accent1"/>
                </a:solidFill>
              </a:rPr>
              <a:t>.</a:t>
            </a:r>
          </a:p>
          <a:p>
            <a:pPr>
              <a:defRPr/>
            </a:pPr>
            <a:r>
              <a:rPr lang="ru-RU" altLang="en-US" sz="2000" dirty="0">
                <a:solidFill>
                  <a:schemeClr val="accent1"/>
                </a:solidFill>
              </a:rPr>
              <a:t>Не оставляйте в доступности детей легковоспламеняющиеся жидкости</a:t>
            </a:r>
            <a:r>
              <a:rPr lang="en-US" altLang="ru-RU" sz="2000" dirty="0">
                <a:solidFill>
                  <a:schemeClr val="accent1"/>
                </a:solidFill>
              </a:rPr>
              <a:t>.</a:t>
            </a:r>
          </a:p>
          <a:p>
            <a:pPr>
              <a:defRPr/>
            </a:pPr>
            <a:r>
              <a:rPr lang="ru-RU" altLang="en-US" sz="2000" dirty="0">
                <a:solidFill>
                  <a:schemeClr val="accent1"/>
                </a:solidFill>
              </a:rPr>
              <a:t>Не оставляйте без присмотра включенные в сеть электроприборы</a:t>
            </a:r>
            <a:r>
              <a:rPr lang="en-US" altLang="ru-RU" sz="2000" dirty="0">
                <a:solidFill>
                  <a:schemeClr val="accent1"/>
                </a:solidFill>
              </a:rPr>
              <a:t>.</a:t>
            </a:r>
          </a:p>
          <a:p>
            <a:pPr>
              <a:defRPr/>
            </a:pPr>
            <a:r>
              <a:rPr lang="ru-RU" altLang="en-US" sz="2000" dirty="0">
                <a:solidFill>
                  <a:schemeClr val="accent1"/>
                </a:solidFill>
              </a:rPr>
              <a:t>Не перегружайте электросеть</a:t>
            </a:r>
            <a:r>
              <a:rPr lang="en-US" altLang="ru-RU" sz="2000" dirty="0">
                <a:solidFill>
                  <a:schemeClr val="accent1"/>
                </a:solidFill>
              </a:rPr>
              <a:t>.</a:t>
            </a:r>
          </a:p>
          <a:p>
            <a:pPr>
              <a:defRPr/>
            </a:pPr>
            <a:r>
              <a:rPr lang="ru-RU" altLang="en-US" sz="2000" dirty="0">
                <a:solidFill>
                  <a:schemeClr val="accent1"/>
                </a:solidFill>
              </a:rPr>
              <a:t>Следите за исправностью электроприборов в сети электроснабжения</a:t>
            </a:r>
            <a:r>
              <a:rPr lang="en-US" altLang="ru-RU" sz="2000" dirty="0">
                <a:solidFill>
                  <a:schemeClr val="accent1"/>
                </a:solidFill>
              </a:rPr>
              <a:t>.</a:t>
            </a:r>
          </a:p>
          <a:p>
            <a:pPr>
              <a:defRPr/>
            </a:pPr>
            <a:r>
              <a:rPr lang="ru-RU" altLang="en-US" sz="2000" dirty="0">
                <a:solidFill>
                  <a:schemeClr val="accent1"/>
                </a:solidFill>
              </a:rPr>
              <a:t>Помните</a:t>
            </a:r>
            <a:r>
              <a:rPr lang="en-US" altLang="ru-RU" sz="2000" dirty="0">
                <a:solidFill>
                  <a:schemeClr val="accent1"/>
                </a:solidFill>
              </a:rPr>
              <a:t>!</a:t>
            </a:r>
            <a:r>
              <a:rPr lang="ru-RU" altLang="en-US" sz="2000" dirty="0">
                <a:solidFill>
                  <a:schemeClr val="accent1"/>
                </a:solidFill>
              </a:rPr>
              <a:t> Пожар легче предупредить</a:t>
            </a:r>
            <a:r>
              <a:rPr lang="en-US" altLang="ru-RU" sz="2000" dirty="0">
                <a:solidFill>
                  <a:schemeClr val="accent1"/>
                </a:solidFill>
              </a:rPr>
              <a:t>,</a:t>
            </a:r>
            <a:r>
              <a:rPr lang="ru-RU" altLang="en-US" sz="2000" dirty="0">
                <a:solidFill>
                  <a:schemeClr val="accent1"/>
                </a:solidFill>
              </a:rPr>
              <a:t> чем потушить</a:t>
            </a:r>
            <a:r>
              <a:rPr lang="en-US" altLang="ru-RU" sz="2000" dirty="0">
                <a:solidFill>
                  <a:schemeClr val="accent1"/>
                </a:solidFill>
              </a:rPr>
              <a:t>!</a:t>
            </a:r>
          </a:p>
          <a:p>
            <a:pPr>
              <a:defRPr/>
            </a:pPr>
            <a:r>
              <a:rPr lang="ru-RU" altLang="en-US" sz="2000" dirty="0">
                <a:solidFill>
                  <a:schemeClr val="accent1"/>
                </a:solidFill>
              </a:rPr>
              <a:t>Соблюдайте правила пожарной безопасности</a:t>
            </a:r>
            <a:r>
              <a:rPr lang="en-US" altLang="ru-RU" sz="2000" dirty="0">
                <a:solidFill>
                  <a:schemeClr val="accent1"/>
                </a:solidFill>
              </a:rPr>
              <a:t>!</a:t>
            </a:r>
            <a:r>
              <a:rPr lang="ru-RU" altLang="en-US" sz="2000" dirty="0">
                <a:solidFill>
                  <a:schemeClr val="accent1"/>
                </a:solidFill>
              </a:rPr>
              <a:t> </a:t>
            </a:r>
          </a:p>
          <a:p>
            <a:pPr>
              <a:defRPr/>
            </a:pPr>
            <a:endParaRPr lang="en-US" altLang="ru-RU" sz="2000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ransition spd="med">
    <p:newsflash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548680"/>
            <a:ext cx="84249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endParaRPr lang="ru-RU" b="1">
              <a:solidFill>
                <a:schemeClr val="tx2">
                  <a:lumMod val="50000"/>
                </a:schemeClr>
              </a:solidFill>
              <a:latin typeface="Times New Roman"/>
              <a:cs typeface="Times New Roman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965658" y="271681"/>
            <a:ext cx="263847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2400" b="1">
                <a:solidFill>
                  <a:schemeClr val="tx2">
                    <a:lumMod val="75000"/>
                  </a:schemeClr>
                </a:solidFill>
                <a:latin typeface="Times New Roman"/>
                <a:cs typeface="Times New Roman"/>
              </a:rPr>
              <a:t>Коротко о разном</a:t>
            </a:r>
            <a:endParaRPr lang="ru-RU">
              <a:solidFill>
                <a:schemeClr val="tx2">
                  <a:lumMod val="75000"/>
                </a:schemeClr>
              </a:solidFill>
              <a:latin typeface="Times New Roman"/>
              <a:cs typeface="Times New Roman"/>
            </a:endParaRPr>
          </a:p>
        </p:txBody>
      </p:sp>
      <p:pic>
        <p:nvPicPr>
          <p:cNvPr id="4098" name="Picture 2" descr="D:\Julia\Desktop\Новая папка\699518558644t.jpg"/>
          <p:cNvPicPr>
            <a:picLocks noChangeAspect="1" noChangeArrowheads="1"/>
          </p:cNvPicPr>
          <p:nvPr/>
        </p:nvPicPr>
        <p:blipFill rotWithShape="1">
          <a:blip r:embed="rId2"/>
          <a:srcRect/>
          <a:stretch>
            <a:fillRect/>
          </a:stretch>
        </p:blipFill>
        <p:spPr>
          <a:xfrm>
            <a:off x="611560" y="751065"/>
            <a:ext cx="3364441" cy="4761001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4211960" y="756918"/>
            <a:ext cx="4752528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/>
              <a:buChar char="ü"/>
              <a:defRPr/>
            </a:pP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Times New Roman"/>
                <a:cs typeface="Times New Roman"/>
              </a:rPr>
              <a:t>В группу </a:t>
            </a: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Times New Roman"/>
                <a:cs typeface="Times New Roman"/>
              </a:rPr>
              <a:t>запрещено 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Times New Roman"/>
                <a:cs typeface="Times New Roman"/>
              </a:rPr>
              <a:t>приносить пистолеты, сабли, мечи, лак для ногтей, помады, духи и т. д., жевательную резинку, конфеты для угощения своих друзей.</a:t>
            </a:r>
          </a:p>
          <a:p>
            <a:pPr marL="285750" indent="-285750">
              <a:buFont typeface="Wingdings"/>
              <a:buChar char="ü"/>
              <a:defRPr/>
            </a:pP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Times New Roman"/>
                <a:cs typeface="Times New Roman"/>
              </a:rPr>
              <a:t>Нельзя забирать детей </a:t>
            </a: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Times New Roman"/>
                <a:cs typeface="Times New Roman"/>
              </a:rPr>
              <a:t>родителям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Times New Roman"/>
                <a:cs typeface="Times New Roman"/>
              </a:rPr>
              <a:t> в нетрезвом виде и лицам младше 16 лет. </a:t>
            </a:r>
          </a:p>
          <a:p>
            <a:pPr marL="285750" indent="-285750">
              <a:buFont typeface="Wingdings"/>
              <a:buChar char="ü"/>
              <a:defRPr/>
            </a:pP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Times New Roman"/>
                <a:cs typeface="Times New Roman"/>
              </a:rPr>
              <a:t>Девочкам необходимо принести расческу.</a:t>
            </a:r>
          </a:p>
          <a:p>
            <a:pPr marL="285750" indent="-285750">
              <a:buFont typeface="Wingdings"/>
              <a:buChar char="ü"/>
              <a:defRPr/>
            </a:pP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Times New Roman"/>
                <a:cs typeface="Times New Roman"/>
              </a:rPr>
              <a:t>Просьба </a:t>
            </a: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Times New Roman"/>
                <a:cs typeface="Times New Roman"/>
              </a:rPr>
              <a:t>родителям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Times New Roman"/>
                <a:cs typeface="Times New Roman"/>
              </a:rPr>
              <a:t> принимать участие в </a:t>
            </a: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Times New Roman"/>
                <a:cs typeface="Times New Roman"/>
              </a:rPr>
              <a:t>жизни группы и детского сада,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Times New Roman"/>
                <a:cs typeface="Times New Roman"/>
              </a:rPr>
              <a:t> в конкурсах, в оформлении участка, группы. </a:t>
            </a:r>
          </a:p>
        </p:txBody>
      </p:sp>
    </p:spTree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548680"/>
            <a:ext cx="84249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 descr="D:\Julia\Desktop\Новая папка\images (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185532" y="1375554"/>
            <a:ext cx="4197038" cy="36724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928278" y="549071"/>
            <a:ext cx="4711546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4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Выбор совета родителей 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группы</a:t>
            </a:r>
          </a:p>
          <a:p>
            <a:pPr algn="ctr"/>
            <a:endParaRPr lang="ru-RU" sz="2400" b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Julia\Desktop\Новая папка\Без названия (2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907704" y="404664"/>
            <a:ext cx="4829380" cy="47652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80310" y="228074"/>
            <a:ext cx="727201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Возрастные особенности детей 4-5 лет</a:t>
            </a:r>
          </a:p>
        </p:txBody>
      </p:sp>
      <p:pic>
        <p:nvPicPr>
          <p:cNvPr id="3" name="Рисунок 2" descr="a61579b3-0ad0-4f3e-aa3f-41a6a7adf809-1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580112" y="658907"/>
            <a:ext cx="3183524" cy="17311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 descr="04-2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580112" y="2636912"/>
            <a:ext cx="3233936" cy="202121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Прямоугольник 3"/>
          <p:cNvSpPr/>
          <p:nvPr/>
        </p:nvSpPr>
        <p:spPr>
          <a:xfrm>
            <a:off x="364208" y="980728"/>
            <a:ext cx="54006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ru-RU" sz="28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Стремление к </a:t>
            </a: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самостоятельности</a:t>
            </a:r>
          </a:p>
          <a:p>
            <a:endParaRPr lang="ru-RU" sz="800" b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Этические представления</a:t>
            </a:r>
          </a:p>
          <a:p>
            <a:endParaRPr lang="ru-RU" sz="800" b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Творческие способности</a:t>
            </a:r>
          </a:p>
          <a:p>
            <a:endParaRPr lang="ru-RU" sz="800" b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Страхи </a:t>
            </a:r>
            <a:r>
              <a:rPr lang="ru-RU" sz="28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как следствие развитого </a:t>
            </a: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воображения</a:t>
            </a:r>
          </a:p>
          <a:p>
            <a:endParaRPr lang="ru-RU" sz="800" b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Отношения </a:t>
            </a:r>
            <a:r>
              <a:rPr lang="ru-RU" sz="28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 </a:t>
            </a: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сверстниками</a:t>
            </a:r>
          </a:p>
          <a:p>
            <a:endParaRPr lang="ru-RU" sz="800" b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Активная </a:t>
            </a:r>
            <a:r>
              <a:rPr lang="ru-RU" sz="28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любознательность</a:t>
            </a:r>
          </a:p>
        </p:txBody>
      </p:sp>
    </p:spTree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5376" y="116632"/>
            <a:ext cx="8352928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одителям </a:t>
            </a:r>
            <a:r>
              <a:rPr lang="ru-RU" sz="24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важно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Понять, каковы в вашей семье </a:t>
            </a: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правила и законы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которые ребенку не позволено нарушать. </a:t>
            </a:r>
            <a:endParaRPr lang="ru-RU" sz="200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ü"/>
            </a:pP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Предлагать 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альтернативы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вместо запретов. 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Говорить 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ребенку о </a:t>
            </a: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своих 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чувствах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перегружать </a:t>
            </a: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совесть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ребенка. </a:t>
            </a:r>
            <a:endParaRPr lang="ru-RU" sz="200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ü"/>
            </a:pP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Помнить 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 том, что </a:t>
            </a: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 стоит 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 ребенке </a:t>
            </a: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рассказывать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различные страшные 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истории или 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обсуждать/осуждать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кого-либо.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Предоставлять 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ребенку </a:t>
            </a: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возможности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для проявления его </a:t>
            </a: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творчества и самовыражения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ru-RU" sz="200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ü"/>
            </a:pP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Обеспечить 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ребенку возможность </a:t>
            </a: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совместной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с другими детьми 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игры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Понимать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что ребенок уже способен достаточно долго и увлеченно заниматься тем, что ему нравится, и ему бывает очень трудно прервать игру, поэтому </a:t>
            </a: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 необходимости 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ее заканчивать стоит </a:t>
            </a: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предупреждать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его заранее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Быть открытым 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 вопросам ребенка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Обсуждать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любые события с ребенком.</a:t>
            </a:r>
          </a:p>
          <a:p>
            <a:pPr marL="342900" indent="-342900">
              <a:buFont typeface="Wingdings" pitchFamily="2" charset="2"/>
              <a:buChar char="ü"/>
            </a:pPr>
            <a:endParaRPr lang="ru-RU" sz="20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8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95736" y="188640"/>
            <a:ext cx="58216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ru-RU" sz="2400" b="1">
                <a:solidFill>
                  <a:schemeClr val="accent1">
                    <a:lumMod val="75000"/>
                  </a:schemeClr>
                </a:solidFill>
              </a:rPr>
              <a:t>Что должен знать и уметь ребенок 4-5 лет</a:t>
            </a:r>
            <a:endParaRPr lang="ru-RU" sz="2400"/>
          </a:p>
        </p:txBody>
      </p:sp>
      <p:sp>
        <p:nvSpPr>
          <p:cNvPr id="3" name="Прямоугольник 2"/>
          <p:cNvSpPr/>
          <p:nvPr/>
        </p:nvSpPr>
        <p:spPr>
          <a:xfrm>
            <a:off x="508732" y="650305"/>
            <a:ext cx="8383747" cy="46782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ru-RU" sz="2000" b="1" u="sng" dirty="0">
                <a:solidFill>
                  <a:schemeClr val="accent1">
                    <a:lumMod val="75000"/>
                  </a:schemeClr>
                </a:solidFill>
              </a:rPr>
              <a:t>Речевое развитие: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sz="2000" dirty="0">
                <a:solidFill>
                  <a:schemeClr val="accent1">
                    <a:lumMod val="75000"/>
                  </a:schemeClr>
                </a:solidFill>
              </a:rPr>
            </a:br>
            <a:endParaRPr lang="ru-RU" sz="2000" dirty="0">
              <a:solidFill>
                <a:schemeClr val="accent1">
                  <a:lumMod val="75000"/>
                </a:schemeClr>
              </a:solidFill>
            </a:endParaRPr>
          </a:p>
          <a:p>
            <a:pPr marL="342900" indent="-342900">
              <a:buFont typeface="Wingdings"/>
              <a:buChar char="ü"/>
              <a:defRPr/>
            </a:pPr>
            <a:r>
              <a:rPr lang="ru-RU" sz="2000" dirty="0">
                <a:solidFill>
                  <a:schemeClr val="accent1">
                    <a:lumMod val="75000"/>
                  </a:schemeClr>
                </a:solidFill>
              </a:rPr>
              <a:t>Правильно произносить все звуки родного языка;</a:t>
            </a:r>
          </a:p>
          <a:p>
            <a:pPr marL="342900" indent="-342900">
              <a:buFont typeface="Wingdings"/>
              <a:buChar char="ü"/>
              <a:defRPr/>
            </a:pPr>
            <a:r>
              <a:rPr lang="ru-RU" sz="2000" dirty="0">
                <a:solidFill>
                  <a:schemeClr val="accent1">
                    <a:lumMod val="75000"/>
                  </a:schemeClr>
                </a:solidFill>
              </a:rPr>
              <a:t>Использовать в речи существительные, обозначающие профессии;</a:t>
            </a:r>
          </a:p>
          <a:p>
            <a:pPr marL="342900" indent="-342900">
              <a:buFont typeface="Wingdings"/>
              <a:buChar char="ü"/>
              <a:defRPr/>
            </a:pPr>
            <a:r>
              <a:rPr lang="ru-RU" sz="2000" dirty="0">
                <a:solidFill>
                  <a:schemeClr val="accent1">
                    <a:lumMod val="75000"/>
                  </a:schemeClr>
                </a:solidFill>
              </a:rPr>
              <a:t>Употреблять существительные с обобщающим значением: овощи, фрукты, ягоды, животные;</a:t>
            </a:r>
          </a:p>
          <a:p>
            <a:pPr marL="342900" indent="-342900">
              <a:buFont typeface="Wingdings"/>
              <a:buChar char="ü"/>
              <a:defRPr/>
            </a:pPr>
            <a:r>
              <a:rPr lang="ru-RU" sz="2000" dirty="0">
                <a:solidFill>
                  <a:schemeClr val="accent1">
                    <a:lumMod val="75000"/>
                  </a:schemeClr>
                </a:solidFill>
              </a:rPr>
              <a:t>Согласовывать слова в роде, числе, падеже;</a:t>
            </a:r>
          </a:p>
          <a:p>
            <a:pPr marL="342900" indent="-342900">
              <a:buFont typeface="Wingdings"/>
              <a:buChar char="ü"/>
              <a:defRPr/>
            </a:pPr>
            <a:r>
              <a:rPr lang="ru-RU" sz="2000" dirty="0">
                <a:solidFill>
                  <a:schemeClr val="accent1">
                    <a:lumMod val="75000"/>
                  </a:schemeClr>
                </a:solidFill>
              </a:rPr>
              <a:t>Употреблять предложения с однородными членами;</a:t>
            </a:r>
          </a:p>
          <a:p>
            <a:pPr marL="342900" indent="-342900">
              <a:buFont typeface="Wingdings"/>
              <a:buChar char="ü"/>
              <a:defRPr/>
            </a:pPr>
            <a:r>
              <a:rPr lang="ru-RU" sz="2000" dirty="0">
                <a:solidFill>
                  <a:schemeClr val="accent1">
                    <a:lumMod val="75000"/>
                  </a:schemeClr>
                </a:solidFill>
              </a:rPr>
              <a:t>Пересказывать небольшие литературные тексты, составлять рассказ по сюжетной картине, игрушке, предметам;</a:t>
            </a:r>
          </a:p>
          <a:p>
            <a:pPr marL="342900" indent="-342900">
              <a:buFont typeface="Wingdings"/>
              <a:buChar char="ü"/>
              <a:defRPr/>
            </a:pPr>
            <a:r>
              <a:rPr lang="ru-RU" sz="2000" dirty="0">
                <a:solidFill>
                  <a:schemeClr val="accent1">
                    <a:lumMod val="75000"/>
                  </a:schemeClr>
                </a:solidFill>
              </a:rPr>
              <a:t>Уметь отвечать на вопросы по содержанию прочитанного;</a:t>
            </a:r>
          </a:p>
          <a:p>
            <a:pPr marL="342900" indent="-342900">
              <a:buFont typeface="Wingdings"/>
              <a:buChar char="ü"/>
              <a:defRPr/>
            </a:pPr>
            <a:r>
              <a:rPr lang="ru-RU" sz="2000" dirty="0">
                <a:solidFill>
                  <a:schemeClr val="accent1">
                    <a:lumMod val="75000"/>
                  </a:schemeClr>
                </a:solidFill>
              </a:rPr>
              <a:t>Читать наизусть небольшие стихотворения, потешки;</a:t>
            </a:r>
          </a:p>
          <a:p>
            <a:pPr marL="342900" indent="-342900">
              <a:buFont typeface="Wingdings"/>
              <a:buChar char="ü"/>
              <a:defRPr/>
            </a:pPr>
            <a:r>
              <a:rPr lang="ru-RU" sz="2000" dirty="0">
                <a:solidFill>
                  <a:schemeClr val="accent1">
                    <a:lumMod val="75000"/>
                  </a:schemeClr>
                </a:solidFill>
              </a:rPr>
              <a:t>Воспроизводить содержание художественных произведений с помощью вопросов взрослого.</a:t>
            </a:r>
          </a:p>
          <a:p>
            <a:pPr lvl="0">
              <a:defRPr/>
            </a:pPr>
            <a:endParaRPr lang="ru-RU" dirty="0"/>
          </a:p>
        </p:txBody>
      </p:sp>
    </p:spTree>
  </p:cSld>
  <p:clrMapOvr>
    <a:masterClrMapping/>
  </p:clrMapOvr>
  <p:transition spd="med">
    <p:newsflash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79363" y="44998"/>
            <a:ext cx="8964488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u="sng" dirty="0">
                <a:solidFill>
                  <a:schemeClr val="accent1">
                    <a:lumMod val="75000"/>
                  </a:schemeClr>
                </a:solidFill>
              </a:rPr>
              <a:t>Познавательное развитие: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  <a:t>Считать 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</a:rPr>
              <a:t>в пределах 5 (количественный счет), отвечать на вопрос «сколько всего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  <a:t>»; Сравнивать 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</a:rPr>
              <a:t>2 группы предметов, используя счет;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  <a:t>Сравнивать 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</a:rPr>
              <a:t>5 предметов разной длины, высоты, раскладывая их в возрастающем порядке по длине, высоте;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  <a:t>Узнавать 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</a:rPr>
              <a:t>и называть треугольник, отличать его от круга и квадрата;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  <a:t>Различать 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</a:rPr>
              <a:t>и называть части суток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  <a:t>;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  <a:t>Определять 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</a:rPr>
              <a:t>направление движения от себя (направо, налево, вперёд, назад, вверх, вниз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  <a:t>);  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</a:rPr>
              <a:t>Знать правую и левую руку;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  <a:t>Знать 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</a:rPr>
              <a:t>и называть основные детали строительного материала (куб, брусок, пластины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  <a:t>);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</a:rPr>
              <a:t> Учить анализировать образец постройки: выделять основные части и различать их по величине и форме; 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  <a:t>Уметь  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</a:rPr>
              <a:t>вычленять признаки предметов (цвет, форму, величину);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  <a:t>Знать 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</a:rPr>
              <a:t>предметы мебели, одежды, посуды, некоторые фрукты, транспорт (автомашины, поезд, самолёт, пароход) ближайшего окружения;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  <a:t>Узнавать 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</a:rPr>
              <a:t>и называть 3-4 дерева, один кустарник, 3-4 травянистых растений;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  <a:t>Различать 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</a:rPr>
              <a:t>по вкусу, цвету, величине и форме 3-5 вида овощей и фруктов;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  <a:t>Иметь 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</a:rPr>
              <a:t>представления о домашних животных и их детёнышах (об особенностях поведения, передвижения, о том, что едят, какую пользу приносят людям.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89642282"/>
      </p:ext>
    </p:extLst>
  </p:cSld>
  <p:clrMapOvr>
    <a:masterClrMapping/>
  </p:clrMapOvr>
  <p:transition spd="med">
    <p:newsflash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51520" y="188640"/>
            <a:ext cx="9001000" cy="56630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u="sng" dirty="0">
                <a:solidFill>
                  <a:schemeClr val="accent1">
                    <a:lumMod val="75000"/>
                  </a:schemeClr>
                </a:solidFill>
              </a:rPr>
              <a:t>Художественно – эстетическое развитие</a:t>
            </a:r>
            <a:r>
              <a:rPr lang="ru-RU" sz="2000" b="1" u="sng" dirty="0" smtClean="0">
                <a:solidFill>
                  <a:schemeClr val="accent1">
                    <a:lumMod val="75000"/>
                  </a:schemeClr>
                </a:solidFill>
              </a:rPr>
              <a:t>:</a:t>
            </a:r>
          </a:p>
          <a:p>
            <a:endParaRPr lang="ru-RU" sz="2000" b="1" u="sng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285750" indent="-285750">
              <a:buFont typeface="Wingdings" pitchFamily="2" charset="2"/>
              <a:buChar char="ü"/>
            </a:pPr>
            <a:r>
              <a:rPr lang="ru-RU" sz="1900" dirty="0" smtClean="0">
                <a:solidFill>
                  <a:schemeClr val="accent1">
                    <a:lumMod val="75000"/>
                  </a:schemeClr>
                </a:solidFill>
              </a:rPr>
              <a:t>Правильно </a:t>
            </a:r>
            <a:r>
              <a:rPr lang="ru-RU" sz="1900" dirty="0">
                <a:solidFill>
                  <a:schemeClr val="accent1">
                    <a:lumMod val="75000"/>
                  </a:schemeClr>
                </a:solidFill>
              </a:rPr>
              <a:t>передавать в рисунке форму, строение предметов, расположение частей, отношение по величине;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sz="1900" dirty="0" smtClean="0">
                <a:solidFill>
                  <a:schemeClr val="accent1">
                    <a:lumMod val="75000"/>
                  </a:schemeClr>
                </a:solidFill>
              </a:rPr>
              <a:t>Изображать </a:t>
            </a:r>
            <a:r>
              <a:rPr lang="ru-RU" sz="1900" dirty="0">
                <a:solidFill>
                  <a:schemeClr val="accent1">
                    <a:lumMod val="75000"/>
                  </a:schemeClr>
                </a:solidFill>
              </a:rPr>
              <a:t>в одном рисунке несколько предметов, располагая их на одной линии, на всём листе, связывать их единым содержанием;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sz="1900" dirty="0" smtClean="0">
                <a:solidFill>
                  <a:schemeClr val="accent1">
                    <a:lumMod val="75000"/>
                  </a:schemeClr>
                </a:solidFill>
              </a:rPr>
              <a:t>Создавать </a:t>
            </a:r>
            <a:r>
              <a:rPr lang="ru-RU" sz="1900" dirty="0">
                <a:solidFill>
                  <a:schemeClr val="accent1">
                    <a:lumMod val="75000"/>
                  </a:schemeClr>
                </a:solidFill>
              </a:rPr>
              <a:t>узоры на полосе, квадрате, круге, </a:t>
            </a:r>
            <a:r>
              <a:rPr lang="ru-RU" sz="1900" dirty="0" smtClean="0">
                <a:solidFill>
                  <a:schemeClr val="accent1">
                    <a:lumMod val="75000"/>
                  </a:schemeClr>
                </a:solidFill>
              </a:rPr>
              <a:t>ритмично </a:t>
            </a:r>
            <a:r>
              <a:rPr lang="ru-RU" sz="1900" dirty="0">
                <a:solidFill>
                  <a:schemeClr val="accent1">
                    <a:lumMod val="75000"/>
                  </a:schemeClr>
                </a:solidFill>
              </a:rPr>
              <a:t>располагая элементы;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sz="1900" dirty="0" smtClean="0">
                <a:solidFill>
                  <a:schemeClr val="accent1">
                    <a:lumMod val="75000"/>
                  </a:schemeClr>
                </a:solidFill>
              </a:rPr>
              <a:t>Лепить </a:t>
            </a:r>
            <a:r>
              <a:rPr lang="ru-RU" sz="1900" dirty="0">
                <a:solidFill>
                  <a:schemeClr val="accent1">
                    <a:lumMod val="75000"/>
                  </a:schemeClr>
                </a:solidFill>
              </a:rPr>
              <a:t>предметы, состоящие из нескольких частей;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sz="1900" dirty="0" smtClean="0">
                <a:solidFill>
                  <a:schemeClr val="accent1">
                    <a:lumMod val="75000"/>
                  </a:schemeClr>
                </a:solidFill>
              </a:rPr>
              <a:t>Использовать </a:t>
            </a:r>
            <a:r>
              <a:rPr lang="ru-RU" sz="1900" dirty="0">
                <a:solidFill>
                  <a:schemeClr val="accent1">
                    <a:lumMod val="75000"/>
                  </a:schemeClr>
                </a:solidFill>
              </a:rPr>
              <a:t>приёмы оттягивания, сглаживания, вдавливания, прижимания и примазывания;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sz="1900" dirty="0" smtClean="0">
                <a:solidFill>
                  <a:schemeClr val="accent1">
                    <a:lumMod val="75000"/>
                  </a:schemeClr>
                </a:solidFill>
              </a:rPr>
              <a:t>Владеть </a:t>
            </a:r>
            <a:r>
              <a:rPr lang="ru-RU" sz="1900" dirty="0">
                <a:solidFill>
                  <a:schemeClr val="accent1">
                    <a:lumMod val="75000"/>
                  </a:schemeClr>
                </a:solidFill>
              </a:rPr>
              <a:t>навыком рационального деление пластилина, использовать в работе стеку;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sz="1900" dirty="0" smtClean="0">
                <a:solidFill>
                  <a:schemeClr val="accent1">
                    <a:lumMod val="75000"/>
                  </a:schemeClr>
                </a:solidFill>
              </a:rPr>
              <a:t>Правильно </a:t>
            </a:r>
            <a:r>
              <a:rPr lang="ru-RU" sz="1900" dirty="0">
                <a:solidFill>
                  <a:schemeClr val="accent1">
                    <a:lumMod val="75000"/>
                  </a:schemeClr>
                </a:solidFill>
              </a:rPr>
              <a:t>держать ножницы и действовать ими;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sz="1900" dirty="0" smtClean="0">
                <a:solidFill>
                  <a:schemeClr val="accent1">
                    <a:lumMod val="75000"/>
                  </a:schemeClr>
                </a:solidFill>
              </a:rPr>
              <a:t>Резать </a:t>
            </a:r>
            <a:r>
              <a:rPr lang="ru-RU" sz="1900" dirty="0">
                <a:solidFill>
                  <a:schemeClr val="accent1">
                    <a:lumMod val="75000"/>
                  </a:schemeClr>
                </a:solidFill>
              </a:rPr>
              <a:t>по диагонали квадрат, вырезать круг из квадрата, овал - из четырёхугольника, делать косые срезы;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sz="1900" dirty="0" smtClean="0">
                <a:solidFill>
                  <a:schemeClr val="accent1">
                    <a:lumMod val="75000"/>
                  </a:schemeClr>
                </a:solidFill>
              </a:rPr>
              <a:t>Раскладывать </a:t>
            </a:r>
            <a:r>
              <a:rPr lang="ru-RU" sz="1900" dirty="0">
                <a:solidFill>
                  <a:schemeClr val="accent1">
                    <a:lumMod val="75000"/>
                  </a:schemeClr>
                </a:solidFill>
              </a:rPr>
              <a:t>и наклеивать предметы, состоящие из отдельных частей;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sz="1900" dirty="0" smtClean="0">
                <a:solidFill>
                  <a:schemeClr val="accent1">
                    <a:lumMod val="75000"/>
                  </a:schemeClr>
                </a:solidFill>
              </a:rPr>
              <a:t>Составлять </a:t>
            </a:r>
            <a:r>
              <a:rPr lang="ru-RU" sz="1900" dirty="0">
                <a:solidFill>
                  <a:schemeClr val="accent1">
                    <a:lumMod val="75000"/>
                  </a:schemeClr>
                </a:solidFill>
              </a:rPr>
              <a:t>узоры из растительных и геометрических форм на полосе, квадрате, круге, </a:t>
            </a:r>
            <a:r>
              <a:rPr lang="ru-RU" sz="1900" dirty="0" smtClean="0">
                <a:solidFill>
                  <a:schemeClr val="accent1">
                    <a:lumMod val="75000"/>
                  </a:schemeClr>
                </a:solidFill>
              </a:rPr>
              <a:t>чередовать </a:t>
            </a:r>
            <a:r>
              <a:rPr lang="ru-RU" sz="1900" dirty="0">
                <a:solidFill>
                  <a:schemeClr val="accent1">
                    <a:lumMod val="75000"/>
                  </a:schemeClr>
                </a:solidFill>
              </a:rPr>
              <a:t>их по цвету, форме, величине и последовательно наклеивать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25860919"/>
      </p:ext>
    </p:extLst>
  </p:cSld>
  <p:clrMapOvr>
    <a:masterClrMapping/>
  </p:clrMapOvr>
  <p:transition spd="med">
    <p:newsflash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51520" y="188640"/>
            <a:ext cx="8712968" cy="56015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u="sng" dirty="0">
                <a:solidFill>
                  <a:schemeClr val="accent1">
                    <a:lumMod val="75000"/>
                  </a:schemeClr>
                </a:solidFill>
              </a:rPr>
              <a:t>Социально – коммуникативное развитие</a:t>
            </a:r>
            <a:r>
              <a:rPr lang="ru-RU" sz="2000" b="1" u="sng" dirty="0" smtClean="0">
                <a:solidFill>
                  <a:schemeClr val="accent1">
                    <a:lumMod val="75000"/>
                  </a:schemeClr>
                </a:solidFill>
              </a:rPr>
              <a:t>:</a:t>
            </a:r>
          </a:p>
          <a:p>
            <a:endParaRPr lang="ru-RU" sz="2000" b="1" u="sng" dirty="0">
              <a:solidFill>
                <a:schemeClr val="accent1">
                  <a:lumMod val="75000"/>
                </a:schemeClr>
              </a:solidFill>
            </a:endParaRPr>
          </a:p>
          <a:p>
            <a:pPr marL="342900" indent="-342900">
              <a:buFont typeface="Wingdings" pitchFamily="2" charset="2"/>
              <a:buChar char="ü"/>
            </a:pP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  <a:t>Уметь 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</a:rPr>
              <a:t>договариваться  с  детьми, во что играть, кто кем будет в игре;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  <a:t>Использовать  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</a:rPr>
              <a:t>«вежливые» слова;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  <a:t>Иметь  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</a:rPr>
              <a:t>представление о работе своих родителей;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  <a:t>Знать 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</a:rPr>
              <a:t>название своей Родины;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  <a:t>Знать 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</a:rPr>
              <a:t>название города, деревни, где живут, улицу;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  <a:t>Соблюдать  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</a:rPr>
              <a:t>элементарные правила организованного поведения в детском саду;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  <a:t>Соблюдать  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</a:rPr>
              <a:t>правила поведения на улице и в транспорте;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  <a:t>Знать 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</a:rPr>
              <a:t>правила дорожного движения (улицу переходят в специальных местах, переходить только на зелёный сигнал светофора);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  <a:t>Соблюдать  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</a:rPr>
              <a:t>элементарные правила поведения в природе (способы безопасного взаимодействия с растениями и животными, бережного отношения к окружающей природе);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  <a:t>Иметь  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</a:rPr>
              <a:t>представление о значимости труда взрослых;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  <a:t>Бережно 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</a:rPr>
              <a:t>относится к тому, что сделано руками человека.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00674209"/>
      </p:ext>
    </p:extLst>
  </p:cSld>
  <p:clrMapOvr>
    <a:masterClrMapping/>
  </p:clrMapOvr>
  <p:transition spd="med">
    <p:newsflash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51520" y="188640"/>
            <a:ext cx="8712968" cy="5293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u="sng" dirty="0">
                <a:solidFill>
                  <a:schemeClr val="accent1">
                    <a:lumMod val="75000"/>
                  </a:schemeClr>
                </a:solidFill>
              </a:rPr>
              <a:t>Физическое </a:t>
            </a:r>
            <a:r>
              <a:rPr lang="ru-RU" sz="2000" b="1" u="sng" dirty="0" smtClean="0">
                <a:solidFill>
                  <a:schemeClr val="accent1">
                    <a:lumMod val="75000"/>
                  </a:schemeClr>
                </a:solidFill>
              </a:rPr>
              <a:t>развитие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>:</a:t>
            </a:r>
          </a:p>
          <a:p>
            <a:endParaRPr lang="ru-RU" sz="2000" b="1" dirty="0">
              <a:solidFill>
                <a:schemeClr val="accent1">
                  <a:lumMod val="75000"/>
                </a:schemeClr>
              </a:solidFill>
            </a:endParaRPr>
          </a:p>
          <a:p>
            <a:pPr marL="342900" indent="-342900">
              <a:buFont typeface="Wingdings" pitchFamily="2" charset="2"/>
              <a:buChar char="ü"/>
            </a:pP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  <a:t>Ходить 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</a:rPr>
              <a:t>и бегать, согласуя движения рук и ног; 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  <a:t>Прыгать 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</a:rPr>
              <a:t>на 2-х ногах на месте и с продвижением вперед, прыгать в длину с места не менее 70 см;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  <a:t>Брать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</a:rPr>
              <a:t>, держать, переносить, класть, катать, бросать мяч из-за головы, от груди;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  <a:t>Метать 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</a:rPr>
              <a:t>предметы правой и левой рукой на дальность на расстояние не менее 5 метров, отбивать мяч о землю (пол) не меньше  5 раз подряд;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  <a:t>Лазать 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</a:rPr>
              <a:t>по лесенки - стремянке, гимнастической стене не пропуская реек, перелезая с одного пролёта на другой; 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  <a:t>Ползать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</a:rPr>
              <a:t>, подлезать под натянутую верёвку, перелизать через бревно, лежащее на полу;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  <a:t>Строиться 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</a:rPr>
              <a:t>в колонну по одному, парами, в круг, шеренгу;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  <a:t>Кататься 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</a:rPr>
              <a:t>на двухколёсном велосипеде;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  <a:t>Ориентироваться 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</a:rPr>
              <a:t>в пространстве.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36338577"/>
      </p:ext>
    </p:extLst>
  </p:cSld>
  <p:clrMapOvr>
    <a:masterClrMapping/>
  </p:clrMapOvr>
  <p:transition spd="med">
    <p:newsflash/>
  </p:transition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MS PGothic"/>
        <a:font script="Hang" typeface="Malgun Gothic"/>
        <a:font script="Hans" typeface="SimSun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MS PGothic"/>
        <a:font script="Hang" typeface="Malgun Gothic"/>
        <a:font script="Hans" typeface="SimSu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964</Words>
  <Application>Microsoft Office PowerPoint</Application>
  <PresentationFormat>Экран (4:3)</PresentationFormat>
  <Paragraphs>128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Дополнительные платные услуги</vt:lpstr>
      <vt:lpstr>Презентация PowerPoint</vt:lpstr>
      <vt:lpstr>Памятка по пожарной безопасности для родителей </vt:lpstr>
      <vt:lpstr>Презентация PowerPoint</vt:lpstr>
      <vt:lpstr>Презентация PowerPoint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Наташенька</dc:creator>
  <cp:lastModifiedBy>User</cp:lastModifiedBy>
  <cp:revision>127</cp:revision>
  <dcterms:created xsi:type="dcterms:W3CDTF">2016-12-11T10:22:10Z</dcterms:created>
  <dcterms:modified xsi:type="dcterms:W3CDTF">2022-09-11T12:07:21Z</dcterms:modified>
  <cp:version/>
</cp:coreProperties>
</file>